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10"/>
  </p:notesMasterIdLst>
  <p:sldIdLst>
    <p:sldId id="258" r:id="rId2"/>
    <p:sldId id="1770" r:id="rId3"/>
    <p:sldId id="1772" r:id="rId4"/>
    <p:sldId id="1779" r:id="rId5"/>
    <p:sldId id="256" r:id="rId6"/>
    <p:sldId id="1777" r:id="rId7"/>
    <p:sldId id="1778" r:id="rId8"/>
    <p:sldId id="1781" r:id="rId9"/>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84" autoAdjust="0"/>
    <p:restoredTop sz="92661" autoAdjust="0"/>
  </p:normalViewPr>
  <p:slideViewPr>
    <p:cSldViewPr snapToGrid="0">
      <p:cViewPr varScale="1">
        <p:scale>
          <a:sx n="117" d="100"/>
          <a:sy n="117" d="100"/>
        </p:scale>
        <p:origin x="216" y="176"/>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c:style val="2"/>
  <c:chart>
    <c:autoTitleDeleted val="1"/>
    <c:plotArea>
      <c:layout/>
      <c:barChart>
        <c:barDir val="col"/>
        <c:grouping val="clustered"/>
        <c:varyColors val="0"/>
        <c:ser>
          <c:idx val="0"/>
          <c:order val="0"/>
          <c:tx>
            <c:strRef>
              <c:f>Sheet1!$B$1</c:f>
              <c:strCache>
                <c:ptCount val="1"/>
                <c:pt idx="0">
                  <c:v>Monthly (USD)</c:v>
                </c:pt>
              </c:strCache>
            </c:strRef>
          </c:tx>
          <c:spPr>
            <a:solidFill>
              <a:srgbClr val="2563EB"/>
            </a:solidFill>
            <a:effectLst/>
          </c:spPr>
          <c:invertIfNegative val="0"/>
          <c:dLbls>
            <c:numFmt formatCode="0.00" sourceLinked="0"/>
            <c:spPr>
              <a:noFill/>
              <a:ln>
                <a:noFill/>
              </a:ln>
              <a:effectLst/>
            </c:spPr>
            <c:txPr>
              <a:bodyPr/>
              <a:lstStyle/>
              <a:p>
                <a:pPr>
                  <a:defRPr sz="1200" b="0" i="0" u="none" strike="noStrike">
                    <a:solidFill>
                      <a:srgbClr val="111827"/>
                    </a:solidFill>
                    <a:latin typeface="Aria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EC2</c:v>
                </c:pt>
                <c:pt idx="1">
                  <c:v>Load Balancer</c:v>
                </c:pt>
                <c:pt idx="2">
                  <c:v>RDS for MySQL</c:v>
                </c:pt>
                <c:pt idx="3">
                  <c:v>Secrets Manager</c:v>
                </c:pt>
                <c:pt idx="4">
                  <c:v>CloudWatch</c:v>
                </c:pt>
              </c:strCache>
            </c:strRef>
          </c:cat>
          <c:val>
            <c:numRef>
              <c:f>Sheet1!$B$2:$B$6</c:f>
              <c:numCache>
                <c:formatCode>General</c:formatCode>
                <c:ptCount val="5"/>
                <c:pt idx="0">
                  <c:v>10.007999999999999</c:v>
                </c:pt>
                <c:pt idx="1">
                  <c:v>16.43</c:v>
                </c:pt>
                <c:pt idx="2">
                  <c:v>22.15</c:v>
                </c:pt>
                <c:pt idx="3">
                  <c:v>0.4</c:v>
                </c:pt>
                <c:pt idx="4">
                  <c:v>10.63</c:v>
                </c:pt>
              </c:numCache>
            </c:numRef>
          </c:val>
          <c:extLst>
            <c:ext xmlns:c16="http://schemas.microsoft.com/office/drawing/2014/chart" uri="{C3380CC4-5D6E-409C-BE32-E72D297353CC}">
              <c16:uniqueId val="{00000000-A4DE-5642-80E9-AEF7DEBC020B}"/>
            </c:ext>
          </c:extLst>
        </c:ser>
        <c:dLbls>
          <c:showLegendKey val="0"/>
          <c:showVal val="1"/>
          <c:showCatName val="0"/>
          <c:showSerName val="0"/>
          <c:showPercent val="0"/>
          <c:showBubbleSize val="0"/>
        </c:dLbls>
        <c:gapWidth val="150"/>
        <c:axId val="2094734554"/>
        <c:axId val="2094734552"/>
      </c:barChart>
      <c:catAx>
        <c:axId val="2094734554"/>
        <c:scaling>
          <c:orientation val="minMax"/>
        </c:scaling>
        <c:delete val="0"/>
        <c:axPos val="b"/>
        <c:numFmt formatCode="General" sourceLinked="1"/>
        <c:majorTickMark val="out"/>
        <c:minorTickMark val="none"/>
        <c:tickLblPos val="low"/>
        <c:spPr>
          <a:ln w="12700" cap="flat">
            <a:solidFill>
              <a:srgbClr val="888888"/>
            </a:solidFill>
            <a:prstDash val="solid"/>
            <a:round/>
          </a:ln>
        </c:spPr>
        <c:txPr>
          <a:bodyPr/>
          <a:lstStyle/>
          <a:p>
            <a:pPr>
              <a:defRPr sz="1200" b="0" i="0" u="none" strike="noStrike">
                <a:solidFill>
                  <a:srgbClr val="4B5563"/>
                </a:solidFill>
                <a:latin typeface="Arial"/>
              </a:defRPr>
            </a:pPr>
            <a:endParaRPr lang="en-US"/>
          </a:p>
        </c:txPr>
        <c:crossAx val="2094734552"/>
        <c:crosses val="autoZero"/>
        <c:auto val="1"/>
        <c:lblAlgn val="ctr"/>
        <c:lblOffset val="100"/>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4B5563"/>
                </a:solidFill>
                <a:latin typeface="Arial"/>
              </a:defRPr>
            </a:pPr>
            <a:endParaRPr lang="en-US"/>
          </a:p>
        </c:txPr>
        <c:crossAx val="2094734554"/>
        <c:crosses val="autoZero"/>
        <c:crossBetween val="between"/>
      </c:valAx>
      <c:spPr>
        <a:noFill/>
        <a:ln w="12700" cap="flat">
          <a:solidFill>
            <a:srgbClr val="E5E7EB"/>
          </a:solidFill>
        </a:ln>
        <a:effectLst/>
      </c:spPr>
    </c:plotArea>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dirty="0">
                <a:solidFill>
                  <a:schemeClr val="tx1"/>
                </a:solidFill>
                <a:effectLst/>
                <a:latin typeface="+mn-lt"/>
                <a:ea typeface="+mn-ea"/>
                <a:cs typeface="+mn-cs"/>
              </a:rPr>
              <a:t>For Educators: </a:t>
            </a:r>
            <a:r>
              <a:rPr lang="en-US" sz="1200" b="0" kern="1200" dirty="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dirty="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Architecture Icons at </a:t>
            </a:r>
            <a:r>
              <a:rPr lang="en-US" dirty="0">
                <a:hlinkClick r:id="rId3"/>
              </a:rPr>
              <a:t>https://aws.amazon.com/architecture/icons</a:t>
            </a:r>
            <a:r>
              <a:rPr lang="en-US" dirty="0"/>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walk through the architecture, make sure that you relate back to the business requirements and the AWS Well-Architected Framework (</a:t>
            </a:r>
            <a:r>
              <a:rPr lang="en-US" dirty="0">
                <a:hlinkClick r:id="rId4"/>
              </a:rPr>
              <a:t>https://docs.aws.amazon.com/wellarchitected/latest/framework/welcome.html</a:t>
            </a:r>
            <a:r>
              <a:rPr lang="en-US" dirty="0"/>
              <a:t>).</a:t>
            </a:r>
          </a:p>
          <a:p>
            <a:endParaRPr lang="en-US" dirty="0"/>
          </a:p>
          <a:p>
            <a:r>
              <a:rPr lang="en-US" dirty="0"/>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For the demo, guide the audience through the two to three most important benefits of the solution and how it addresses the requirements.</a:t>
            </a:r>
          </a:p>
          <a:p>
            <a:r>
              <a:rPr lang="en-US" dirty="0"/>
              <a:t>Your demo materials can be screen captures, recordings, a link to your final solution, and/or a link to AWS console.   </a:t>
            </a:r>
          </a:p>
          <a:p>
            <a:endParaRPr lang="en-US" dirty="0"/>
          </a:p>
        </p:txBody>
      </p:sp>
    </p:spTree>
    <p:extLst>
      <p:ext uri="{BB962C8B-B14F-4D97-AF65-F5344CB8AC3E}">
        <p14:creationId xmlns:p14="http://schemas.microsoft.com/office/powerpoint/2010/main" val="68981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10068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095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3.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4.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4">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7">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 id="2147484321" r:id="rId62"/>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wsacademy.instructure.com/courses/140858/modules/181359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hyperlink" Target="https://bit.ly/4qiLnI9" TargetMode="External"/><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40.png"/><Relationship Id="rId1" Type="http://schemas.openxmlformats.org/officeDocument/2006/relationships/slideLayout" Target="../slideLayouts/slideLayout59.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p:txBody>
          <a:bodyPr/>
          <a:lstStyle/>
          <a:p>
            <a:r>
              <a:rPr lang="en-US" dirty="0"/>
              <a:t>Academy Lab Projects – Showcase</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457200" y="2995448"/>
            <a:ext cx="5638800" cy="3389586"/>
          </a:xfrm>
        </p:spPr>
        <p:txBody>
          <a:bodyPr>
            <a:normAutofit fontScale="92500" lnSpcReduction="20000"/>
          </a:bodyPr>
          <a:lstStyle/>
          <a:p>
            <a:r>
              <a:rPr lang="en-IN" dirty="0">
                <a:effectLst/>
                <a:latin typeface="Times"/>
              </a:rPr>
              <a:t>Akshay Kumar Ghatule</a:t>
            </a:r>
          </a:p>
          <a:p>
            <a:r>
              <a:rPr lang="en-IN" dirty="0">
                <a:effectLst/>
                <a:latin typeface="Times"/>
              </a:rPr>
              <a:t>Rishav Badhan</a:t>
            </a:r>
          </a:p>
          <a:p>
            <a:r>
              <a:rPr lang="en-IN" dirty="0">
                <a:effectLst/>
                <a:latin typeface="Times"/>
              </a:rPr>
              <a:t>Prajwala Balachandran</a:t>
            </a:r>
          </a:p>
          <a:p>
            <a:r>
              <a:rPr lang="en-IN" dirty="0">
                <a:effectLst/>
                <a:latin typeface="Times"/>
              </a:rPr>
              <a:t>Arnav Singh Bhardwaj</a:t>
            </a:r>
            <a:endParaRPr lang="en-US" dirty="0"/>
          </a:p>
          <a:p>
            <a:endParaRPr lang="en-US" dirty="0"/>
          </a:p>
          <a:p>
            <a:endParaRPr lang="en-US" dirty="0"/>
          </a:p>
          <a:p>
            <a:endParaRPr lang="en-US" dirty="0"/>
          </a:p>
          <a:p>
            <a:pPr fontAlgn="t"/>
            <a:r>
              <a:rPr lang="en-IN" sz="3300" dirty="0">
                <a:latin typeface="Times"/>
                <a:hlinkClick r:id="rId3">
                  <a:extLst>
                    <a:ext uri="{A12FA001-AC4F-418D-AE19-62706E023703}">
                      <ahyp:hlinkClr xmlns:ahyp="http://schemas.microsoft.com/office/drawing/2018/hyperlinkcolor" val="tx"/>
                    </a:ext>
                  </a:extLst>
                </a:hlinkClick>
              </a:rPr>
              <a:t>Cloud Web Application Builder</a:t>
            </a:r>
            <a:endParaRPr lang="en-IN" sz="3300" dirty="0">
              <a:latin typeface="Times"/>
            </a:endParaRPr>
          </a:p>
          <a:p>
            <a:endParaRPr lang="en-US" dirty="0"/>
          </a:p>
          <a:p>
            <a:r>
              <a:rPr lang="en-US" dirty="0"/>
              <a:t>16</a:t>
            </a:r>
            <a:r>
              <a:rPr lang="en-US" baseline="30000" dirty="0"/>
              <a:t>th</a:t>
            </a:r>
            <a:r>
              <a:rPr lang="en-US" dirty="0"/>
              <a:t> January, 2026</a:t>
            </a:r>
          </a:p>
        </p:txBody>
      </p:sp>
    </p:spTree>
    <p:extLst>
      <p:ext uri="{BB962C8B-B14F-4D97-AF65-F5344CB8AC3E}">
        <p14:creationId xmlns:p14="http://schemas.microsoft.com/office/powerpoint/2010/main" val="129366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normAutofit fontScale="90000"/>
          </a:bodyPr>
          <a:lstStyle/>
          <a:p>
            <a:r>
              <a:rPr lang="en-IN" dirty="0"/>
              <a:t>Highly Available Student Records Web App for Peak Admissions</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a:xfrm>
            <a:off x="359664" y="1225296"/>
            <a:ext cx="11466576" cy="5632704"/>
          </a:xfrm>
        </p:spPr>
        <p:txBody>
          <a:bodyPr>
            <a:normAutofit/>
          </a:bodyPr>
          <a:lstStyle/>
          <a:p>
            <a:pPr marL="0" indent="0">
              <a:buNone/>
            </a:pPr>
            <a:r>
              <a:rPr lang="en-US" dirty="0"/>
              <a:t>Problem/Opportunity:</a:t>
            </a:r>
          </a:p>
          <a:p>
            <a:r>
              <a:rPr lang="en-IN" sz="1400" dirty="0"/>
              <a:t>Users: applicants + admissions staff using the student records web app</a:t>
            </a:r>
          </a:p>
          <a:p>
            <a:r>
              <a:rPr lang="en-IN" sz="1400" dirty="0"/>
              <a:t>Pain points: slow page loads, timeouts, intermittent downtime during peak traffic</a:t>
            </a:r>
          </a:p>
          <a:p>
            <a:r>
              <a:rPr lang="en-IN" sz="1400" dirty="0"/>
              <a:t>Impact: delays in reviewing/processing applications, poor user experience, loss of trust</a:t>
            </a:r>
          </a:p>
          <a:p>
            <a:r>
              <a:rPr lang="en-IN" sz="1400" dirty="0"/>
              <a:t>Opportunity: redesign to handle spikes automatically without overpaying when traffic is low</a:t>
            </a:r>
            <a:endParaRPr lang="en-US" dirty="0"/>
          </a:p>
          <a:p>
            <a:pPr marL="0" indent="0">
              <a:buNone/>
            </a:pPr>
            <a:r>
              <a:rPr lang="en-IN" dirty="0"/>
              <a:t>Solution requirements:</a:t>
            </a:r>
          </a:p>
          <a:p>
            <a:r>
              <a:rPr lang="en-IN" sz="1400" dirty="0"/>
              <a:t>Functional: CRUD on student records with no noticeable delay</a:t>
            </a:r>
          </a:p>
          <a:p>
            <a:r>
              <a:rPr lang="en-IN" sz="1400" dirty="0"/>
              <a:t>Load balanced: traffic distributed across multiple web servers</a:t>
            </a:r>
          </a:p>
          <a:p>
            <a:r>
              <a:rPr lang="en-IN" sz="1400" dirty="0"/>
              <a:t>Scalable + highly available: auto scaling across 2 AZs, resilient to instance failure</a:t>
            </a:r>
          </a:p>
          <a:p>
            <a:r>
              <a:rPr lang="en-IN" sz="1400" dirty="0"/>
              <a:t>Secure: DB not public, least-privilege access, secrets not hardcoded, only required ports</a:t>
            </a:r>
          </a:p>
          <a:p>
            <a:r>
              <a:rPr lang="en-IN" sz="1400" dirty="0"/>
              <a:t>Cost optimized: scale out only when needed</a:t>
            </a:r>
          </a:p>
          <a:p>
            <a:r>
              <a:rPr lang="en-IN" sz="1400" dirty="0"/>
              <a:t>High performing: consistent response times under normal and peak load</a:t>
            </a:r>
            <a:endParaRPr lang="en-US" dirty="0"/>
          </a:p>
        </p:txBody>
      </p:sp>
      <p:pic>
        <p:nvPicPr>
          <p:cNvPr id="8" name="Picture 7" descr="A graph of a normal and peak&#10;&#10;AI-generated content may be incorrect.">
            <a:extLst>
              <a:ext uri="{FF2B5EF4-FFF2-40B4-BE49-F238E27FC236}">
                <a16:creationId xmlns:a16="http://schemas.microsoft.com/office/drawing/2014/main" id="{5F02F42B-67FF-3F2C-6949-F8F42B592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7925" y="1110343"/>
            <a:ext cx="2912614" cy="2357681"/>
          </a:xfrm>
          <a:prstGeom prst="rect">
            <a:avLst/>
          </a:prstGeom>
        </p:spPr>
      </p:pic>
      <p:pic>
        <p:nvPicPr>
          <p:cNvPr id="10" name="Picture 9" descr="A diagram of a computer system&#10;&#10;AI-generated content may be incorrect.">
            <a:extLst>
              <a:ext uri="{FF2B5EF4-FFF2-40B4-BE49-F238E27FC236}">
                <a16:creationId xmlns:a16="http://schemas.microsoft.com/office/drawing/2014/main" id="{D3D77E1D-1993-7C5D-F384-1E3CDE878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2182" y="3468024"/>
            <a:ext cx="3237838" cy="2786270"/>
          </a:xfrm>
          <a:prstGeom prst="rect">
            <a:avLst/>
          </a:prstGeom>
        </p:spPr>
      </p:pic>
    </p:spTree>
    <p:extLst>
      <p:ext uri="{BB962C8B-B14F-4D97-AF65-F5344CB8AC3E}">
        <p14:creationId xmlns:p14="http://schemas.microsoft.com/office/powerpoint/2010/main" val="298597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506978" y="501102"/>
            <a:ext cx="11171948" cy="667512"/>
          </a:xfrm>
        </p:spPr>
        <p:txBody>
          <a:bodyPr>
            <a:normAutofit fontScale="90000"/>
          </a:bodyPr>
          <a:lstStyle/>
          <a:p>
            <a:r>
              <a:rPr lang="en-IN" dirty="0"/>
              <a:t>Solution overview: Fast, resilient student records app on AWS</a:t>
            </a:r>
            <a:br>
              <a:rPr lang="en-IN" dirty="0"/>
            </a:br>
            <a:r>
              <a:rPr lang="en-IN" sz="1600" i="1" dirty="0">
                <a:solidFill>
                  <a:srgbClr val="0070C0"/>
                </a:solidFill>
                <a:latin typeface="Amazon Ember display"/>
              </a:rPr>
              <a:t>A multi-tier web app on AWS that stays responsive during traffic spikes by using load balancing, auto scaling, and a private managed database</a:t>
            </a:r>
            <a:br>
              <a:rPr lang="en-US" sz="3600" i="1" dirty="0">
                <a:solidFill>
                  <a:srgbClr val="0070C0"/>
                </a:solidFill>
              </a:rPr>
            </a:br>
            <a:endParaRPr lang="en-IN" dirty="0"/>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a:xfrm>
            <a:off x="359664" y="1142091"/>
            <a:ext cx="11466576" cy="5330952"/>
          </a:xfrm>
        </p:spPr>
        <p:txBody>
          <a:bodyPr>
            <a:normAutofit fontScale="92500" lnSpcReduction="10000"/>
          </a:bodyPr>
          <a:lstStyle/>
          <a:p>
            <a:pPr marL="0" indent="0">
              <a:buNone/>
            </a:pPr>
            <a:r>
              <a:rPr lang="en-IN" sz="1500" b="1" dirty="0"/>
              <a:t>What we have built:</a:t>
            </a:r>
          </a:p>
          <a:p>
            <a:pPr>
              <a:buFont typeface="Arial" panose="020B0604020202020204" pitchFamily="34" charset="0"/>
              <a:buChar char="•"/>
            </a:pPr>
            <a:r>
              <a:rPr lang="en-IN" sz="1500" dirty="0"/>
              <a:t>Public entry point: Application Load Balancer distributes requests</a:t>
            </a:r>
          </a:p>
          <a:p>
            <a:pPr>
              <a:buFont typeface="Arial" panose="020B0604020202020204" pitchFamily="34" charset="0"/>
              <a:buChar char="•"/>
            </a:pPr>
            <a:r>
              <a:rPr lang="en-IN" sz="1500" dirty="0"/>
              <a:t>Scalable web tier: EC2 Auto Scaling runs multiple app servers across 2 AZs</a:t>
            </a:r>
          </a:p>
          <a:p>
            <a:pPr>
              <a:buFont typeface="Arial" panose="020B0604020202020204" pitchFamily="34" charset="0"/>
              <a:buChar char="•"/>
            </a:pPr>
            <a:r>
              <a:rPr lang="en-IN" sz="1500" dirty="0"/>
              <a:t>Secure data tier: RDS MySQL in a private subnet (single-AZ as required)</a:t>
            </a:r>
          </a:p>
          <a:p>
            <a:endParaRPr lang="en-IN" sz="1500" dirty="0"/>
          </a:p>
          <a:p>
            <a:pPr marL="0" indent="0">
              <a:buNone/>
            </a:pPr>
            <a:r>
              <a:rPr lang="en-IN" sz="1500" b="1" dirty="0"/>
              <a:t>Design considerations + trade-offs:</a:t>
            </a:r>
          </a:p>
          <a:p>
            <a:r>
              <a:rPr lang="en-IN" sz="1500" dirty="0"/>
              <a:t>Reliability: Multi-AZ web tier + health checks replace failed instances automatically</a:t>
            </a:r>
          </a:p>
          <a:p>
            <a:pPr>
              <a:buFont typeface="Arial" panose="020B0604020202020204" pitchFamily="34" charset="0"/>
              <a:buChar char="•"/>
            </a:pPr>
            <a:r>
              <a:rPr lang="en-IN" sz="1500" dirty="0"/>
              <a:t>Security: DB is not public; least-privilege IAM; credentials stored in Secrets Manager (not in code)</a:t>
            </a:r>
          </a:p>
          <a:p>
            <a:pPr>
              <a:buFont typeface="Arial" panose="020B0604020202020204" pitchFamily="34" charset="0"/>
              <a:buChar char="•"/>
            </a:pPr>
            <a:r>
              <a:rPr lang="en-IN" sz="1500" dirty="0"/>
              <a:t>Cost: Scale out only when needed (target tracking); small instances for baseline</a:t>
            </a:r>
          </a:p>
          <a:p>
            <a:pPr>
              <a:buFont typeface="Arial" panose="020B0604020202020204" pitchFamily="34" charset="0"/>
              <a:buChar char="•"/>
            </a:pPr>
            <a:r>
              <a:rPr lang="en-IN" sz="1500" dirty="0"/>
              <a:t>Trade-off: RDS is Single-AZ (lab requirement) → web tier is HA, DB is the constrained component</a:t>
            </a:r>
          </a:p>
          <a:p>
            <a:pPr marL="0" indent="0">
              <a:buNone/>
            </a:pPr>
            <a:endParaRPr lang="en-IN" sz="1500" dirty="0"/>
          </a:p>
          <a:p>
            <a:pPr marL="0" indent="0">
              <a:buNone/>
            </a:pPr>
            <a:r>
              <a:rPr lang="en-IN" sz="1500" b="1" dirty="0"/>
              <a:t>Use cases:</a:t>
            </a:r>
          </a:p>
          <a:p>
            <a:pPr>
              <a:buFont typeface="Arial" panose="020B0604020202020204" pitchFamily="34" charset="0"/>
              <a:buChar char="•"/>
            </a:pPr>
            <a:r>
              <a:rPr lang="en-IN" sz="1500" dirty="0"/>
              <a:t>Admissions staff / users can: view, add, edit, delete student records (CRUD)</a:t>
            </a:r>
          </a:p>
          <a:p>
            <a:pPr>
              <a:buFont typeface="Arial" panose="020B0604020202020204" pitchFamily="34" charset="0"/>
              <a:buChar char="•"/>
            </a:pPr>
            <a:r>
              <a:rPr lang="en-IN" sz="1500" dirty="0"/>
              <a:t>System behavior under peak: application remains available and scales automatically</a:t>
            </a:r>
          </a:p>
          <a:p>
            <a:pPr>
              <a:buFont typeface="Arial" panose="020B0604020202020204" pitchFamily="34" charset="0"/>
              <a:buChar char="•"/>
            </a:pPr>
            <a:r>
              <a:rPr lang="en-IN" sz="1500" dirty="0"/>
              <a:t>Admin/ops: monitor scaling and health via CloudWatch metrics</a:t>
            </a:r>
          </a:p>
        </p:txBody>
      </p:sp>
      <p:pic>
        <p:nvPicPr>
          <p:cNvPr id="5" name="Picture 4">
            <a:extLst>
              <a:ext uri="{FF2B5EF4-FFF2-40B4-BE49-F238E27FC236}">
                <a16:creationId xmlns:a16="http://schemas.microsoft.com/office/drawing/2014/main" id="{6F621492-9B2E-3B1D-6058-D351E77B39C4}"/>
              </a:ext>
            </a:extLst>
          </p:cNvPr>
          <p:cNvPicPr>
            <a:picLocks noChangeAspect="1"/>
          </p:cNvPicPr>
          <p:nvPr/>
        </p:nvPicPr>
        <p:blipFill>
          <a:blip r:embed="rId3"/>
          <a:stretch>
            <a:fillRect/>
          </a:stretch>
        </p:blipFill>
        <p:spPr>
          <a:xfrm>
            <a:off x="7909340" y="1267807"/>
            <a:ext cx="3680680" cy="4976636"/>
          </a:xfrm>
          <a:prstGeom prst="rect">
            <a:avLst/>
          </a:prstGeom>
        </p:spPr>
      </p:pic>
    </p:spTree>
    <p:extLst>
      <p:ext uri="{BB962C8B-B14F-4D97-AF65-F5344CB8AC3E}">
        <p14:creationId xmlns:p14="http://schemas.microsoft.com/office/powerpoint/2010/main" val="69293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b="1" smtClean="0"/>
              <a:pPr/>
              <a:t>4</a:t>
            </a:fld>
            <a:endParaRPr lang="en-US" b="1"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243187" y="3139409"/>
            <a:ext cx="3251127" cy="289591"/>
          </a:xfrm>
        </p:spPr>
        <p:txBody>
          <a:bodyPr/>
          <a:lstStyle/>
          <a:p>
            <a:r>
              <a:rPr lang="en-US" b="1" dirty="0"/>
              <a:t>Architecture diagram of the solution</a:t>
            </a:r>
          </a:p>
        </p:txBody>
      </p:sp>
      <p:pic>
        <p:nvPicPr>
          <p:cNvPr id="11" name="Picture 10" descr="A screenshot of a computer&#10;&#10;AI-generated content may be incorrect.">
            <a:extLst>
              <a:ext uri="{FF2B5EF4-FFF2-40B4-BE49-F238E27FC236}">
                <a16:creationId xmlns:a16="http://schemas.microsoft.com/office/drawing/2014/main" id="{E864C623-65A4-47BE-3769-E63939991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061" y="0"/>
            <a:ext cx="6896682" cy="6858000"/>
          </a:xfrm>
          <a:prstGeom prst="rect">
            <a:avLst/>
          </a:prstGeom>
        </p:spPr>
      </p:pic>
    </p:spTree>
    <p:extLst>
      <p:ext uri="{BB962C8B-B14F-4D97-AF65-F5344CB8AC3E}">
        <p14:creationId xmlns:p14="http://schemas.microsoft.com/office/powerpoint/2010/main" val="303604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1695" cy="685800"/>
          </a:xfrm>
          <a:prstGeom prst="rect">
            <a:avLst/>
          </a:prstGeom>
          <a:solidFill>
            <a:srgbClr val="0F172A"/>
          </a:solidFill>
          <a:ln w="12700">
            <a:solidFill>
              <a:srgbClr val="0F172A"/>
            </a:solidFill>
            <a:prstDash val="solid"/>
          </a:ln>
        </p:spPr>
      </p:sp>
      <p:sp>
        <p:nvSpPr>
          <p:cNvPr id="3" name="Text 1"/>
          <p:cNvSpPr/>
          <p:nvPr/>
        </p:nvSpPr>
        <p:spPr>
          <a:xfrm>
            <a:off x="548640" y="164592"/>
            <a:ext cx="7772400" cy="365760"/>
          </a:xfrm>
          <a:prstGeom prst="rect">
            <a:avLst/>
          </a:prstGeom>
          <a:noFill/>
          <a:ln/>
        </p:spPr>
        <p:txBody>
          <a:bodyPr wrap="square" rtlCol="0" anchor="ctr"/>
          <a:lstStyle/>
          <a:p>
            <a:pPr marL="0" indent="0">
              <a:buNone/>
            </a:pPr>
            <a:r>
              <a:rPr lang="en-US" sz="2800" b="1" dirty="0">
                <a:solidFill>
                  <a:srgbClr val="FFFFFF"/>
                </a:solidFill>
                <a:latin typeface="Calibri" pitchFamily="34" charset="0"/>
                <a:ea typeface="Calibri" pitchFamily="34" charset="-122"/>
                <a:cs typeface="Calibri" pitchFamily="34" charset="-120"/>
              </a:rPr>
              <a:t>Cost Estimation (USD)</a:t>
            </a:r>
            <a:endParaRPr lang="en-US" sz="2800" dirty="0"/>
          </a:p>
        </p:txBody>
      </p:sp>
      <p:sp>
        <p:nvSpPr>
          <p:cNvPr id="4" name="Shape 2"/>
          <p:cNvSpPr/>
          <p:nvPr/>
        </p:nvSpPr>
        <p:spPr>
          <a:xfrm>
            <a:off x="640080" y="1005840"/>
            <a:ext cx="3566160" cy="1051560"/>
          </a:xfrm>
          <a:prstGeom prst="roundRect">
            <a:avLst/>
          </a:prstGeom>
          <a:solidFill>
            <a:srgbClr val="F9FAFB"/>
          </a:solidFill>
          <a:ln w="12700">
            <a:solidFill>
              <a:srgbClr val="E5E7EB"/>
            </a:solidFill>
            <a:prstDash val="solid"/>
          </a:ln>
        </p:spPr>
      </p:sp>
      <p:sp>
        <p:nvSpPr>
          <p:cNvPr id="5" name="Text 3"/>
          <p:cNvSpPr/>
          <p:nvPr/>
        </p:nvSpPr>
        <p:spPr>
          <a:xfrm>
            <a:off x="868680" y="1115568"/>
            <a:ext cx="3108960" cy="274320"/>
          </a:xfrm>
          <a:prstGeom prst="rect">
            <a:avLst/>
          </a:prstGeom>
          <a:noFill/>
          <a:ln/>
        </p:spPr>
        <p:txBody>
          <a:bodyPr wrap="square" rtlCol="0" anchor="ctr"/>
          <a:lstStyle/>
          <a:p>
            <a:pPr marL="0" indent="0">
              <a:buNone/>
            </a:pPr>
            <a:r>
              <a:rPr lang="en-US" sz="1400" dirty="0">
                <a:solidFill>
                  <a:srgbClr val="4B5563"/>
                </a:solidFill>
                <a:latin typeface="Calibri" pitchFamily="34" charset="0"/>
                <a:ea typeface="Calibri" pitchFamily="34" charset="-122"/>
                <a:cs typeface="Calibri" pitchFamily="34" charset="-120"/>
              </a:rPr>
              <a:t>Upfront cost</a:t>
            </a:r>
            <a:endParaRPr lang="en-US" sz="1400" dirty="0"/>
          </a:p>
        </p:txBody>
      </p:sp>
      <p:sp>
        <p:nvSpPr>
          <p:cNvPr id="6" name="Text 4"/>
          <p:cNvSpPr/>
          <p:nvPr/>
        </p:nvSpPr>
        <p:spPr>
          <a:xfrm>
            <a:off x="868680" y="1426464"/>
            <a:ext cx="3108960" cy="502920"/>
          </a:xfrm>
          <a:prstGeom prst="rect">
            <a:avLst/>
          </a:prstGeom>
          <a:noFill/>
          <a:ln/>
        </p:spPr>
        <p:txBody>
          <a:bodyPr wrap="square" rtlCol="0" anchor="ctr"/>
          <a:lstStyle/>
          <a:p>
            <a:pPr marL="0" indent="0">
              <a:buNone/>
            </a:pPr>
            <a:r>
              <a:rPr lang="en-US" sz="2800" b="1" dirty="0">
                <a:solidFill>
                  <a:srgbClr val="111827"/>
                </a:solidFill>
                <a:latin typeface="Calibri" pitchFamily="34" charset="0"/>
                <a:ea typeface="Calibri" pitchFamily="34" charset="-122"/>
                <a:cs typeface="Calibri" pitchFamily="34" charset="-120"/>
              </a:rPr>
              <a:t>$0</a:t>
            </a:r>
            <a:endParaRPr lang="en-US" sz="2800" dirty="0"/>
          </a:p>
        </p:txBody>
      </p:sp>
      <p:sp>
        <p:nvSpPr>
          <p:cNvPr id="7" name="Shape 5"/>
          <p:cNvSpPr/>
          <p:nvPr/>
        </p:nvSpPr>
        <p:spPr>
          <a:xfrm>
            <a:off x="4389120" y="1005840"/>
            <a:ext cx="3566160" cy="1051560"/>
          </a:xfrm>
          <a:prstGeom prst="roundRect">
            <a:avLst/>
          </a:prstGeom>
          <a:solidFill>
            <a:srgbClr val="F9FAFB"/>
          </a:solidFill>
          <a:ln w="12700">
            <a:solidFill>
              <a:srgbClr val="E5E7EB"/>
            </a:solidFill>
            <a:prstDash val="solid"/>
          </a:ln>
        </p:spPr>
      </p:sp>
      <p:sp>
        <p:nvSpPr>
          <p:cNvPr id="8" name="Text 6"/>
          <p:cNvSpPr/>
          <p:nvPr/>
        </p:nvSpPr>
        <p:spPr>
          <a:xfrm>
            <a:off x="4617720" y="1115568"/>
            <a:ext cx="3108960" cy="274320"/>
          </a:xfrm>
          <a:prstGeom prst="rect">
            <a:avLst/>
          </a:prstGeom>
          <a:noFill/>
          <a:ln/>
        </p:spPr>
        <p:txBody>
          <a:bodyPr wrap="square" rtlCol="0" anchor="ctr"/>
          <a:lstStyle/>
          <a:p>
            <a:pPr marL="0" indent="0">
              <a:buNone/>
            </a:pPr>
            <a:r>
              <a:rPr lang="en-US" sz="1400" dirty="0">
                <a:solidFill>
                  <a:srgbClr val="4B5563"/>
                </a:solidFill>
                <a:latin typeface="Calibri" pitchFamily="34" charset="0"/>
                <a:ea typeface="Calibri" pitchFamily="34" charset="-122"/>
                <a:cs typeface="Calibri" pitchFamily="34" charset="-120"/>
              </a:rPr>
              <a:t>Total monthly cost</a:t>
            </a:r>
            <a:endParaRPr lang="en-US" sz="1400" dirty="0"/>
          </a:p>
        </p:txBody>
      </p:sp>
      <p:sp>
        <p:nvSpPr>
          <p:cNvPr id="9" name="Text 7"/>
          <p:cNvSpPr/>
          <p:nvPr/>
        </p:nvSpPr>
        <p:spPr>
          <a:xfrm>
            <a:off x="4617720" y="1426464"/>
            <a:ext cx="3108960" cy="502920"/>
          </a:xfrm>
          <a:prstGeom prst="rect">
            <a:avLst/>
          </a:prstGeom>
          <a:noFill/>
          <a:ln/>
        </p:spPr>
        <p:txBody>
          <a:bodyPr wrap="square" rtlCol="0" anchor="ctr"/>
          <a:lstStyle/>
          <a:p>
            <a:pPr marL="0" indent="0">
              <a:buNone/>
            </a:pPr>
            <a:r>
              <a:rPr lang="en-US" sz="2800" b="1" dirty="0">
                <a:solidFill>
                  <a:srgbClr val="111827"/>
                </a:solidFill>
                <a:latin typeface="Calibri" pitchFamily="34" charset="0"/>
                <a:ea typeface="Calibri" pitchFamily="34" charset="-122"/>
                <a:cs typeface="Calibri" pitchFamily="34" charset="-120"/>
              </a:rPr>
              <a:t>$59.618</a:t>
            </a:r>
            <a:endParaRPr lang="en-US" sz="2800" dirty="0"/>
          </a:p>
        </p:txBody>
      </p:sp>
      <p:sp>
        <p:nvSpPr>
          <p:cNvPr id="10" name="Shape 8"/>
          <p:cNvSpPr/>
          <p:nvPr/>
        </p:nvSpPr>
        <p:spPr>
          <a:xfrm>
            <a:off x="8138160" y="1005840"/>
            <a:ext cx="3566160" cy="1051560"/>
          </a:xfrm>
          <a:prstGeom prst="roundRect">
            <a:avLst/>
          </a:prstGeom>
          <a:solidFill>
            <a:srgbClr val="F9FAFB"/>
          </a:solidFill>
          <a:ln w="12700">
            <a:solidFill>
              <a:srgbClr val="E5E7EB"/>
            </a:solidFill>
            <a:prstDash val="solid"/>
          </a:ln>
        </p:spPr>
      </p:sp>
      <p:sp>
        <p:nvSpPr>
          <p:cNvPr id="11" name="Text 9"/>
          <p:cNvSpPr/>
          <p:nvPr/>
        </p:nvSpPr>
        <p:spPr>
          <a:xfrm>
            <a:off x="8366760" y="1115568"/>
            <a:ext cx="3108960" cy="274320"/>
          </a:xfrm>
          <a:prstGeom prst="rect">
            <a:avLst/>
          </a:prstGeom>
          <a:noFill/>
          <a:ln/>
        </p:spPr>
        <p:txBody>
          <a:bodyPr wrap="square" rtlCol="0" anchor="ctr"/>
          <a:lstStyle/>
          <a:p>
            <a:pPr marL="0" indent="0">
              <a:buNone/>
            </a:pPr>
            <a:r>
              <a:rPr lang="en-US" sz="1400" dirty="0">
                <a:solidFill>
                  <a:srgbClr val="4B5563"/>
                </a:solidFill>
                <a:latin typeface="Calibri" pitchFamily="34" charset="0"/>
                <a:ea typeface="Calibri" pitchFamily="34" charset="-122"/>
                <a:cs typeface="Calibri" pitchFamily="34" charset="-120"/>
              </a:rPr>
              <a:t>Total yearly cost (12 months)</a:t>
            </a:r>
            <a:endParaRPr lang="en-US" sz="1400" dirty="0"/>
          </a:p>
        </p:txBody>
      </p:sp>
      <p:sp>
        <p:nvSpPr>
          <p:cNvPr id="12" name="Text 10"/>
          <p:cNvSpPr/>
          <p:nvPr/>
        </p:nvSpPr>
        <p:spPr>
          <a:xfrm>
            <a:off x="8366760" y="1426464"/>
            <a:ext cx="3108960" cy="502920"/>
          </a:xfrm>
          <a:prstGeom prst="rect">
            <a:avLst/>
          </a:prstGeom>
          <a:noFill/>
          <a:ln/>
        </p:spPr>
        <p:txBody>
          <a:bodyPr wrap="square" rtlCol="0" anchor="ctr"/>
          <a:lstStyle/>
          <a:p>
            <a:pPr marL="0" indent="0">
              <a:buNone/>
            </a:pPr>
            <a:r>
              <a:rPr lang="en-US" sz="2800" b="1" dirty="0">
                <a:solidFill>
                  <a:srgbClr val="111827"/>
                </a:solidFill>
                <a:latin typeface="Calibri" pitchFamily="34" charset="0"/>
                <a:ea typeface="Calibri" pitchFamily="34" charset="-122"/>
                <a:cs typeface="Calibri" pitchFamily="34" charset="-120"/>
              </a:rPr>
              <a:t>$715.416</a:t>
            </a:r>
            <a:endParaRPr lang="en-US" sz="2800" dirty="0"/>
          </a:p>
        </p:txBody>
      </p:sp>
      <p:sp>
        <p:nvSpPr>
          <p:cNvPr id="13" name="Text 11"/>
          <p:cNvSpPr/>
          <p:nvPr/>
        </p:nvSpPr>
        <p:spPr>
          <a:xfrm>
            <a:off x="640080" y="2240280"/>
            <a:ext cx="5852160" cy="320040"/>
          </a:xfrm>
          <a:prstGeom prst="rect">
            <a:avLst/>
          </a:prstGeom>
          <a:noFill/>
          <a:ln/>
        </p:spPr>
        <p:txBody>
          <a:bodyPr wrap="square" rtlCol="0" anchor="ctr"/>
          <a:lstStyle/>
          <a:p>
            <a:pPr marL="0" indent="0">
              <a:buNone/>
            </a:pPr>
            <a:r>
              <a:rPr lang="en-US" sz="1600" b="1" dirty="0">
                <a:solidFill>
                  <a:srgbClr val="111827"/>
                </a:solidFill>
                <a:latin typeface="Calibri" pitchFamily="34" charset="0"/>
                <a:ea typeface="Calibri" pitchFamily="34" charset="-122"/>
                <a:cs typeface="Calibri" pitchFamily="34" charset="-120"/>
              </a:rPr>
              <a:t>Service cost breakdown</a:t>
            </a:r>
            <a:endParaRPr lang="en-US" sz="1600" dirty="0"/>
          </a:p>
        </p:txBody>
      </p:sp>
      <p:graphicFrame>
        <p:nvGraphicFramePr>
          <p:cNvPr id="14" name="Table 0"/>
          <p:cNvGraphicFramePr>
            <a:graphicFrameLocks noGrp="1"/>
          </p:cNvGraphicFramePr>
          <p:nvPr/>
        </p:nvGraphicFramePr>
        <p:xfrm>
          <a:off x="640080" y="2606040"/>
          <a:ext cx="6400800" cy="2688336"/>
        </p:xfrm>
        <a:graphic>
          <a:graphicData uri="http://schemas.openxmlformats.org/drawingml/2006/table">
            <a:tbl>
              <a:tblPr/>
              <a:tblGrid>
                <a:gridCol w="2926080">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2011680">
                  <a:extLst>
                    <a:ext uri="{9D8B030D-6E8A-4147-A177-3AD203B41FA5}">
                      <a16:colId xmlns:a16="http://schemas.microsoft.com/office/drawing/2014/main" val="20002"/>
                    </a:ext>
                  </a:extLst>
                </a:gridCol>
              </a:tblGrid>
              <a:tr h="384048">
                <a:tc>
                  <a:txBody>
                    <a:bodyPr/>
                    <a:lstStyle/>
                    <a:p>
                      <a:pPr marL="0" indent="0">
                        <a:buNone/>
                      </a:pPr>
                      <a:r>
                        <a:rPr lang="en-US" sz="1100" b="1" dirty="0">
                          <a:solidFill>
                            <a:srgbClr val="FFFFFF"/>
                          </a:solidFill>
                          <a:latin typeface="Calibri" pitchFamily="34" charset="0"/>
                          <a:ea typeface="Calibri" pitchFamily="34" charset="-122"/>
                          <a:cs typeface="Calibri" pitchFamily="34" charset="-120"/>
                        </a:rPr>
                        <a:t>Service</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b="1" dirty="0">
                          <a:solidFill>
                            <a:srgbClr val="FFFFFF"/>
                          </a:solidFill>
                          <a:latin typeface="Calibri" pitchFamily="34" charset="0"/>
                          <a:ea typeface="Calibri" pitchFamily="34" charset="-122"/>
                          <a:cs typeface="Calibri" pitchFamily="34" charset="-120"/>
                        </a:rPr>
                        <a:t>Monthly (USD)</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b="1" dirty="0">
                          <a:solidFill>
                            <a:srgbClr val="FFFFFF"/>
                          </a:solidFill>
                          <a:latin typeface="Calibri" pitchFamily="34" charset="0"/>
                          <a:ea typeface="Calibri" pitchFamily="34" charset="-122"/>
                          <a:cs typeface="Calibri" pitchFamily="34" charset="-120"/>
                        </a:rPr>
                        <a:t>First 12 Months Total (USD)</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84048">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Amazon EC2</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10.008</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120.096</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84048">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Application Load Balancer</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16.430</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197.160</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84048">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Amazon RDS for MySQL</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22.150</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265.800</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84048">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AWS Secrets Manager</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0.400</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4.800</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84048">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Amazon CloudWatch</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10.630</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127.560</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84048">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Total</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59.618</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tc>
                  <a:txBody>
                    <a:bodyPr/>
                    <a:lstStyle/>
                    <a:p>
                      <a:pPr marL="0" indent="0">
                        <a:buNone/>
                      </a:pPr>
                      <a:r>
                        <a:rPr lang="en-US" sz="1100" dirty="0">
                          <a:solidFill>
                            <a:srgbClr val="111827"/>
                          </a:solidFill>
                          <a:latin typeface="Calibri" pitchFamily="34" charset="0"/>
                          <a:ea typeface="Calibri" pitchFamily="34" charset="-122"/>
                          <a:cs typeface="Calibri" pitchFamily="34" charset="-120"/>
                        </a:rPr>
                        <a:t>715.416</a:t>
                      </a:r>
                      <a:endParaRPr lang="en-US" sz="1100" dirty="0">
                        <a:latin typeface="Calibri" charset="0"/>
                        <a:ea typeface="Calibri" charset="0"/>
                        <a:cs typeface="Calibri" charset="0"/>
                      </a:endParaRPr>
                    </a:p>
                  </a:txBody>
                  <a:tcPr anchor="ct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15" name="Text 12"/>
          <p:cNvSpPr/>
          <p:nvPr/>
        </p:nvSpPr>
        <p:spPr>
          <a:xfrm>
            <a:off x="7315200" y="2240280"/>
            <a:ext cx="4480560" cy="320040"/>
          </a:xfrm>
          <a:prstGeom prst="rect">
            <a:avLst/>
          </a:prstGeom>
          <a:noFill/>
          <a:ln/>
        </p:spPr>
        <p:txBody>
          <a:bodyPr wrap="square" rtlCol="0" anchor="ctr"/>
          <a:lstStyle/>
          <a:p>
            <a:pPr marL="0" indent="0">
              <a:buNone/>
            </a:pPr>
            <a:r>
              <a:rPr lang="en-US" sz="1600" b="1" dirty="0">
                <a:solidFill>
                  <a:srgbClr val="111827"/>
                </a:solidFill>
                <a:latin typeface="Calibri" pitchFamily="34" charset="0"/>
                <a:ea typeface="Calibri" pitchFamily="34" charset="-122"/>
                <a:cs typeface="Calibri" pitchFamily="34" charset="-120"/>
              </a:rPr>
              <a:t>Monthly cost by service</a:t>
            </a:r>
            <a:endParaRPr lang="en-US" sz="1600" dirty="0"/>
          </a:p>
        </p:txBody>
      </p:sp>
      <p:graphicFrame>
        <p:nvGraphicFramePr>
          <p:cNvPr id="16" name="Chart 0"/>
          <p:cNvGraphicFramePr/>
          <p:nvPr/>
        </p:nvGraphicFramePr>
        <p:xfrm>
          <a:off x="7315200" y="2606040"/>
          <a:ext cx="448056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 13"/>
          <p:cNvSpPr/>
          <p:nvPr/>
        </p:nvSpPr>
        <p:spPr>
          <a:xfrm>
            <a:off x="640080" y="6355080"/>
            <a:ext cx="10972800" cy="274320"/>
          </a:xfrm>
          <a:prstGeom prst="rect">
            <a:avLst/>
          </a:prstGeom>
          <a:noFill/>
          <a:ln/>
        </p:spPr>
        <p:txBody>
          <a:bodyPr wrap="square" rtlCol="0" anchor="ctr"/>
          <a:lstStyle/>
          <a:p>
            <a:pPr marL="0" indent="0">
              <a:buNone/>
            </a:pPr>
            <a:r>
              <a:rPr lang="en-US" sz="1100" dirty="0">
                <a:solidFill>
                  <a:srgbClr val="4B5563"/>
                </a:solidFill>
                <a:latin typeface="Calibri" pitchFamily="34" charset="0"/>
                <a:ea typeface="Calibri" pitchFamily="34" charset="-122"/>
                <a:cs typeface="Calibri" pitchFamily="34" charset="-120"/>
              </a:rPr>
              <a:t>All costs in USD. Upfront cost: $0.</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6</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en-US" dirty="0"/>
              <a:t>Demo</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a:xfrm>
            <a:off x="4791331" y="111294"/>
            <a:ext cx="7239701" cy="6142651"/>
          </a:xfrm>
        </p:spPr>
        <p:txBody>
          <a:bodyPr>
            <a:normAutofit/>
          </a:bodyPr>
          <a:lstStyle/>
          <a:p>
            <a:pPr marL="0" indent="0">
              <a:buNone/>
            </a:pPr>
            <a:r>
              <a:rPr lang="en-US" sz="2000" b="1" dirty="0"/>
              <a:t>Link to the screenshots for tasks performed: </a:t>
            </a:r>
            <a:r>
              <a:rPr lang="en-US" sz="2000" b="1" dirty="0">
                <a:hlinkClick r:id="rId3"/>
              </a:rPr>
              <a:t>https://bit.ly/4qiLnI9</a:t>
            </a:r>
            <a:endParaRPr lang="en-US" sz="2000" b="1" dirty="0"/>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60" y="1098142"/>
            <a:ext cx="2777117" cy="1851411"/>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77F14AE4-4566-45DB-9E27-60644B884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691" y="3635088"/>
            <a:ext cx="3225866" cy="1289487"/>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D6DFFB3C-6A83-9E12-F8EA-C5F3319AB9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147" y="3621047"/>
            <a:ext cx="1900016" cy="1303529"/>
          </a:xfrm>
          <a:prstGeom prst="rect">
            <a:avLst/>
          </a:prstGeom>
        </p:spPr>
      </p:pic>
      <p:pic>
        <p:nvPicPr>
          <p:cNvPr id="27" name="Picture 26" descr="A screenshot of a computer&#10;&#10;AI-generated content may be incorrect.">
            <a:extLst>
              <a:ext uri="{FF2B5EF4-FFF2-40B4-BE49-F238E27FC236}">
                <a16:creationId xmlns:a16="http://schemas.microsoft.com/office/drawing/2014/main" id="{435E1C40-BE80-CE5E-7877-4A1761677E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2691" y="2241704"/>
            <a:ext cx="3225866" cy="1187296"/>
          </a:xfrm>
          <a:prstGeom prst="rect">
            <a:avLst/>
          </a:prstGeom>
        </p:spPr>
      </p:pic>
      <p:pic>
        <p:nvPicPr>
          <p:cNvPr id="29" name="Picture 28" descr="A screenshot of a computer&#10;&#10;AI-generated content may be incorrect.">
            <a:extLst>
              <a:ext uri="{FF2B5EF4-FFF2-40B4-BE49-F238E27FC236}">
                <a16:creationId xmlns:a16="http://schemas.microsoft.com/office/drawing/2014/main" id="{5350073D-FF50-4CC6-55FD-E9367C5C6A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0506" y="684040"/>
            <a:ext cx="1926256" cy="1348755"/>
          </a:xfrm>
          <a:prstGeom prst="rect">
            <a:avLst/>
          </a:prstGeom>
        </p:spPr>
      </p:pic>
      <p:pic>
        <p:nvPicPr>
          <p:cNvPr id="31" name="Picture 30" descr="A screenshot of a computer&#10;&#10;AI-generated content may be incorrect.">
            <a:extLst>
              <a:ext uri="{FF2B5EF4-FFF2-40B4-BE49-F238E27FC236}">
                <a16:creationId xmlns:a16="http://schemas.microsoft.com/office/drawing/2014/main" id="{BFEEF0DC-F4DD-6B39-E919-F1B9DA8602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8802" y="668360"/>
            <a:ext cx="1819955" cy="1380113"/>
          </a:xfrm>
          <a:prstGeom prst="rect">
            <a:avLst/>
          </a:prstGeom>
        </p:spPr>
      </p:pic>
      <p:pic>
        <p:nvPicPr>
          <p:cNvPr id="33" name="Picture 32" descr="A screenshot of a computer&#10;&#10;AI-generated content may be incorrect.">
            <a:extLst>
              <a:ext uri="{FF2B5EF4-FFF2-40B4-BE49-F238E27FC236}">
                <a16:creationId xmlns:a16="http://schemas.microsoft.com/office/drawing/2014/main" id="{7FBEE6E2-78DB-FC49-F401-3646C245E5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28803" y="3621047"/>
            <a:ext cx="1900015" cy="1303529"/>
          </a:xfrm>
          <a:prstGeom prst="rect">
            <a:avLst/>
          </a:prstGeom>
        </p:spPr>
      </p:pic>
      <p:pic>
        <p:nvPicPr>
          <p:cNvPr id="35" name="Picture 34" descr="A screenshot of a computer&#10;&#10;AI-generated content may be incorrect.">
            <a:extLst>
              <a:ext uri="{FF2B5EF4-FFF2-40B4-BE49-F238E27FC236}">
                <a16:creationId xmlns:a16="http://schemas.microsoft.com/office/drawing/2014/main" id="{DBE6268C-E75D-090D-4E99-CEC25C0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2691" y="5182626"/>
            <a:ext cx="3326415" cy="1202353"/>
          </a:xfrm>
          <a:prstGeom prst="rect">
            <a:avLst/>
          </a:prstGeom>
        </p:spPr>
      </p:pic>
      <p:pic>
        <p:nvPicPr>
          <p:cNvPr id="37" name="Picture 36" descr="A screenshot of a computer&#10;&#10;AI-generated content may be incorrect.">
            <a:extLst>
              <a:ext uri="{FF2B5EF4-FFF2-40B4-BE49-F238E27FC236}">
                <a16:creationId xmlns:a16="http://schemas.microsoft.com/office/drawing/2014/main" id="{329236C7-D4D0-A4EF-DC5C-E30AC174E0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80506" y="2241704"/>
            <a:ext cx="1926256" cy="1149065"/>
          </a:xfrm>
          <a:prstGeom prst="rect">
            <a:avLst/>
          </a:prstGeom>
        </p:spPr>
      </p:pic>
      <p:pic>
        <p:nvPicPr>
          <p:cNvPr id="39" name="Picture 38" descr="A screenshot of a computer&#10;&#10;AI-generated content may be incorrect.">
            <a:extLst>
              <a:ext uri="{FF2B5EF4-FFF2-40B4-BE49-F238E27FC236}">
                <a16:creationId xmlns:a16="http://schemas.microsoft.com/office/drawing/2014/main" id="{0299DECF-98E5-9BF8-7877-B20049DC1C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28803" y="2241704"/>
            <a:ext cx="1900015" cy="1136051"/>
          </a:xfrm>
          <a:prstGeom prst="rect">
            <a:avLst/>
          </a:prstGeom>
        </p:spPr>
      </p:pic>
      <p:pic>
        <p:nvPicPr>
          <p:cNvPr id="41" name="Picture 40" descr="A screenshot of a computer&#10;&#10;AI-generated content may be incorrect.">
            <a:extLst>
              <a:ext uri="{FF2B5EF4-FFF2-40B4-BE49-F238E27FC236}">
                <a16:creationId xmlns:a16="http://schemas.microsoft.com/office/drawing/2014/main" id="{55C51432-D8FC-886C-45AF-42A5ED9115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20134" y="5189731"/>
            <a:ext cx="1926255" cy="1149065"/>
          </a:xfrm>
          <a:prstGeom prst="rect">
            <a:avLst/>
          </a:prstGeom>
        </p:spPr>
      </p:pic>
      <p:pic>
        <p:nvPicPr>
          <p:cNvPr id="43" name="Picture 42" descr="A screenshot of a computer&#10;&#10;AI-generated content may be incorrect.">
            <a:extLst>
              <a:ext uri="{FF2B5EF4-FFF2-40B4-BE49-F238E27FC236}">
                <a16:creationId xmlns:a16="http://schemas.microsoft.com/office/drawing/2014/main" id="{65B45EC8-355E-4631-5F0E-F948429F04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28443" y="5182626"/>
            <a:ext cx="1891229" cy="1136051"/>
          </a:xfrm>
          <a:prstGeom prst="rect">
            <a:avLst/>
          </a:prstGeom>
        </p:spPr>
      </p:pic>
      <p:pic>
        <p:nvPicPr>
          <p:cNvPr id="45" name="Picture 44" descr="A screenshot of a computer&#10;&#10;AI-generated content may be incorrect.">
            <a:extLst>
              <a:ext uri="{FF2B5EF4-FFF2-40B4-BE49-F238E27FC236}">
                <a16:creationId xmlns:a16="http://schemas.microsoft.com/office/drawing/2014/main" id="{A3808E6B-6CCC-FF56-FA3B-BBCB1BACA9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02691" y="734131"/>
            <a:ext cx="3225866" cy="1289716"/>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7</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301752"/>
            <a:ext cx="11466576" cy="554033"/>
          </a:xfrm>
        </p:spPr>
        <p:txBody>
          <a:bodyPr>
            <a:normAutofit/>
          </a:bodyPr>
          <a:lstStyle/>
          <a:p>
            <a:pPr algn="ctr"/>
            <a:r>
              <a:rPr lang="en-US" sz="3200" dirty="0"/>
              <a:t>Lessons learned</a:t>
            </a:r>
          </a:p>
        </p:txBody>
      </p:sp>
      <p:sp>
        <p:nvSpPr>
          <p:cNvPr id="6" name="Content Placeholder 5">
            <a:extLst>
              <a:ext uri="{FF2B5EF4-FFF2-40B4-BE49-F238E27FC236}">
                <a16:creationId xmlns:a16="http://schemas.microsoft.com/office/drawing/2014/main" id="{AE088CC3-5601-4655-8790-CCAF4B53D173}"/>
              </a:ext>
            </a:extLst>
          </p:cNvPr>
          <p:cNvSpPr>
            <a:spLocks noGrp="1"/>
          </p:cNvSpPr>
          <p:nvPr>
            <p:ph idx="2"/>
          </p:nvPr>
        </p:nvSpPr>
        <p:spPr>
          <a:xfrm>
            <a:off x="359664" y="1097280"/>
            <a:ext cx="11466576" cy="5577840"/>
          </a:xfrm>
        </p:spPr>
        <p:txBody>
          <a:bodyPr>
            <a:noAutofit/>
          </a:bodyPr>
          <a:lstStyle/>
          <a:p>
            <a:pPr marL="0" indent="0">
              <a:buNone/>
            </a:pPr>
            <a:r>
              <a:rPr lang="en-IN" sz="1350" b="1" dirty="0"/>
              <a:t>Challenges that we overcame:</a:t>
            </a:r>
          </a:p>
          <a:p>
            <a:pPr>
              <a:buFont typeface="Arial" panose="020B0604020202020204" pitchFamily="34" charset="0"/>
              <a:buChar char="•"/>
            </a:pPr>
            <a:r>
              <a:rPr lang="en-IN" sz="1350" dirty="0"/>
              <a:t>Networking setup: separating public vs private subnets and routing correctly (fixed by validating routes + SG rules)</a:t>
            </a:r>
          </a:p>
          <a:p>
            <a:pPr>
              <a:buFont typeface="Arial" panose="020B0604020202020204" pitchFamily="34" charset="0"/>
              <a:buChar char="•"/>
            </a:pPr>
            <a:r>
              <a:rPr lang="en-IN" sz="1350" dirty="0"/>
              <a:t>Secure DB access: ensuring RDS is private and reachable only from the app tier</a:t>
            </a:r>
          </a:p>
          <a:p>
            <a:pPr>
              <a:buFont typeface="Arial" panose="020B0604020202020204" pitchFamily="34" charset="0"/>
              <a:buChar char="•"/>
            </a:pPr>
            <a:r>
              <a:rPr lang="en-IN" sz="1350" dirty="0"/>
              <a:t>Secrets integration: removed hardcoded DB creds by using Secrets Manager + IAM instance profile (LabRole)</a:t>
            </a:r>
          </a:p>
          <a:p>
            <a:pPr marL="0" indent="0">
              <a:buNone/>
            </a:pPr>
            <a:r>
              <a:rPr lang="en-IN" sz="1350" b="1" dirty="0"/>
              <a:t>New skills used/learned:</a:t>
            </a:r>
          </a:p>
          <a:p>
            <a:pPr>
              <a:buFont typeface="Arial" panose="020B0604020202020204" pitchFamily="34" charset="0"/>
              <a:buChar char="•"/>
            </a:pPr>
            <a:r>
              <a:rPr lang="en-IN" sz="1350" dirty="0"/>
              <a:t>Built a 2-tier VPC design (public ALB, private app, private DB)</a:t>
            </a:r>
          </a:p>
          <a:p>
            <a:pPr>
              <a:buFont typeface="Arial" panose="020B0604020202020204" pitchFamily="34" charset="0"/>
              <a:buChar char="•"/>
            </a:pPr>
            <a:r>
              <a:rPr lang="en-IN" sz="1350" dirty="0"/>
              <a:t>Configured ALB target groups + health checks for self-healing</a:t>
            </a:r>
          </a:p>
          <a:p>
            <a:pPr>
              <a:buFont typeface="Arial" panose="020B0604020202020204" pitchFamily="34" charset="0"/>
              <a:buChar char="•"/>
            </a:pPr>
            <a:r>
              <a:rPr lang="en-IN" sz="1350" dirty="0"/>
              <a:t>Implemented EC2 Auto Scaling with target tracking (scale out/in based on demand)</a:t>
            </a:r>
          </a:p>
          <a:p>
            <a:pPr marL="0" indent="0">
              <a:buNone/>
            </a:pPr>
            <a:r>
              <a:rPr lang="en-IN" sz="1350" b="1" dirty="0"/>
              <a:t>Helpful resources:</a:t>
            </a:r>
          </a:p>
          <a:p>
            <a:pPr>
              <a:buFont typeface="Arial" panose="020B0604020202020204" pitchFamily="34" charset="0"/>
              <a:buChar char="•"/>
            </a:pPr>
            <a:r>
              <a:rPr lang="en-IN" sz="1350" dirty="0"/>
              <a:t>AWS Well-Architected Framework (Reliability, Security, Cost Optimization)</a:t>
            </a:r>
          </a:p>
          <a:p>
            <a:pPr>
              <a:buFont typeface="Arial" panose="020B0604020202020204" pitchFamily="34" charset="0"/>
              <a:buChar char="•"/>
            </a:pPr>
            <a:r>
              <a:rPr lang="en-IN" sz="1350" dirty="0"/>
              <a:t>AWS Academy labs: VPC, RDS migration, Highly Available Environment</a:t>
            </a:r>
          </a:p>
          <a:p>
            <a:pPr>
              <a:buFont typeface="Arial" panose="020B0604020202020204" pitchFamily="34" charset="0"/>
              <a:buChar char="•"/>
            </a:pPr>
            <a:r>
              <a:rPr lang="en-IN" sz="1350" dirty="0"/>
              <a:t>AWS service docs: ALB target groups, Auto Scaling policies, Secrets Manager CLI</a:t>
            </a:r>
          </a:p>
          <a:p>
            <a:pPr marL="0" indent="0">
              <a:buNone/>
            </a:pPr>
            <a:r>
              <a:rPr lang="en-IN" sz="1350" b="1" dirty="0"/>
              <a:t>Next steps:</a:t>
            </a:r>
          </a:p>
          <a:p>
            <a:pPr>
              <a:buFont typeface="Arial" panose="020B0604020202020204" pitchFamily="34" charset="0"/>
              <a:buChar char="•"/>
            </a:pPr>
            <a:r>
              <a:rPr lang="en-IN" sz="1350" dirty="0"/>
              <a:t>Improve DB resilience: Multi-AZ RDS and automated backups (if allowed)</a:t>
            </a:r>
          </a:p>
          <a:p>
            <a:pPr>
              <a:buFont typeface="Arial" panose="020B0604020202020204" pitchFamily="34" charset="0"/>
              <a:buChar char="•"/>
            </a:pPr>
            <a:r>
              <a:rPr lang="en-IN" sz="1350" dirty="0"/>
              <a:t>Add observability: CloudWatch dashboards + alarms, centralized logs</a:t>
            </a:r>
          </a:p>
          <a:p>
            <a:pPr marL="0" indent="0">
              <a:buNone/>
            </a:pPr>
            <a:endParaRPr lang="en-IN" sz="1350" dirty="0"/>
          </a:p>
        </p:txBody>
      </p:sp>
      <p:pic>
        <p:nvPicPr>
          <p:cNvPr id="7" name="Picture 6">
            <a:extLst>
              <a:ext uri="{FF2B5EF4-FFF2-40B4-BE49-F238E27FC236}">
                <a16:creationId xmlns:a16="http://schemas.microsoft.com/office/drawing/2014/main" id="{45ABF10E-5AE3-7ACB-62BC-77A2548A22E5}"/>
              </a:ext>
            </a:extLst>
          </p:cNvPr>
          <p:cNvPicPr>
            <a:picLocks noChangeAspect="1"/>
          </p:cNvPicPr>
          <p:nvPr/>
        </p:nvPicPr>
        <p:blipFill>
          <a:blip r:embed="rId3"/>
          <a:stretch>
            <a:fillRect/>
          </a:stretch>
        </p:blipFill>
        <p:spPr>
          <a:xfrm>
            <a:off x="6509657" y="2494911"/>
            <a:ext cx="5682343" cy="3710114"/>
          </a:xfrm>
          <a:prstGeom prst="rect">
            <a:avLst/>
          </a:prstGeom>
        </p:spPr>
      </p:pic>
    </p:spTree>
    <p:extLst>
      <p:ext uri="{BB962C8B-B14F-4D97-AF65-F5344CB8AC3E}">
        <p14:creationId xmlns:p14="http://schemas.microsoft.com/office/powerpoint/2010/main" val="1580840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dirty="0"/>
              <a:t>Thank you</a:t>
            </a:r>
          </a:p>
        </p:txBody>
      </p:sp>
    </p:spTree>
    <p:extLst>
      <p:ext uri="{BB962C8B-B14F-4D97-AF65-F5344CB8AC3E}">
        <p14:creationId xmlns:p14="http://schemas.microsoft.com/office/powerpoint/2010/main" val="1225453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10742</TotalTime>
  <Words>1526</Words>
  <Application>Microsoft Macintosh PowerPoint</Application>
  <PresentationFormat>Widescreen</PresentationFormat>
  <Paragraphs>147</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Amazon Ember display</vt:lpstr>
      <vt:lpstr>Amazon Ember display</vt:lpstr>
      <vt:lpstr>Amazon Ember Display Heavy</vt:lpstr>
      <vt:lpstr>Arial</vt:lpstr>
      <vt:lpstr>Calibri</vt:lpstr>
      <vt:lpstr>Lucida Console</vt:lpstr>
      <vt:lpstr>Times</vt:lpstr>
      <vt:lpstr>OneBrand EVO (2022-Q4) ColorSet 3</vt:lpstr>
      <vt:lpstr>Academy Lab Projects – Showcase</vt:lpstr>
      <vt:lpstr>Highly Available Student Records Web App for Peak Admissions</vt:lpstr>
      <vt:lpstr>Solution overview: Fast, resilient student records app on AWS A multi-tier web app on AWS that stays responsive during traffic spikes by using load balancing, auto scaling, and a private managed database </vt:lpstr>
      <vt:lpstr>Architecture diagram of the solution</vt:lpstr>
      <vt:lpstr>PowerPoint Presentation</vt:lpstr>
      <vt:lpstr>Demo</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Arnav Bhardwaj</cp:lastModifiedBy>
  <cp:revision>245</cp:revision>
  <dcterms:created xsi:type="dcterms:W3CDTF">2022-11-09T17:00:30Z</dcterms:created>
  <dcterms:modified xsi:type="dcterms:W3CDTF">2026-01-15T18:10:02Z</dcterms:modified>
</cp:coreProperties>
</file>